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printerSettings" Target="printerSettings/printerSettings1.bin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  <Relationship Id="rId7" Type="http://schemas.openxmlformats.org/officeDocument/2006/relationships/slide" Target="slides/slide1.xml"/>
  <Relationship Id="rId8" Type="http://schemas.openxmlformats.org/officeDocument/2006/relationships/slide" Target="slides/slide2.xml"/>
  <Relationship Id="rId9" Type="http://schemas.openxmlformats.org/officeDocument/2006/relationships/slide" Target="slides/slide3.xml"/>
  <Relationship Id="rId10" Type="http://schemas.openxmlformats.org/officeDocument/2006/relationships/slide" Target="slides/slide4.xml"/>
  <Relationship Id="rId11" Type="http://schemas.openxmlformats.org/officeDocument/2006/relationships/slide" Target="slides/slide5.xml"/>
  <Relationship Id="rId12" Type="http://schemas.openxmlformats.org/officeDocument/2006/relationships/slide" Target="slides/slide6.xml"/>
  <Relationship Id="rId13" Type="http://schemas.openxmlformats.org/officeDocument/2006/relationships/slide" Target="slides/slide7.xml"/>
  <Relationship Id="rId14" Type="http://schemas.openxmlformats.org/officeDocument/2006/relationships/slide" Target="slides/slide8.xml"/>
  <Relationship Id="rId15" Type="http://schemas.openxmlformats.org/officeDocument/2006/relationships/slide" Target="slides/slide9.xml"/>
  <Relationship Id="rId16" Type="http://schemas.openxmlformats.org/officeDocument/2006/relationships/slide" Target="slides/slide10.xml"/>
  <Relationship Id="rId17" Type="http://schemas.openxmlformats.org/officeDocument/2006/relationships/slide" Target="slides/slide11.xml"/>
  <Relationship Id="rId18" Type="http://schemas.openxmlformats.org/officeDocument/2006/relationships/slide" Target="slides/slide12.xml"/>
  <Relationship Id="rId19" Type="http://schemas.openxmlformats.org/officeDocument/2006/relationships/slide" Target="slides/slide13.xml"/>
  <Relationship Id="rId20" Type="http://schemas.openxmlformats.org/officeDocument/2006/relationships/slide" Target="slides/slide14.xml"/>
</Relationships>

</file>

<file path=ppt/slideLayouts/_rels/slideLayout1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jpg"/>
</Relationships>

</file>

<file path=ppt/slides/_rels/slide10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1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2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3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4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2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3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4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5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6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7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8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9.xml.rels><?xml version="1.0" encoding="utf-8"?>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772400" y="-457200"/>
            <a:ext cx="4572000" cy="3657600"/>
          </a:xfrm>
          <a:prstGeom prst="rect">
            <a:avLst/>
          </a:prstGeom>
          <a:solidFill>
            <a:srgbClr val="0A14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274320"/>
            <a:ext cx="2560320" cy="256032"/>
          </a:xfrm>
          <a:prstGeom prst="rect">
            <a:avLst/>
          </a:prstGeom>
          <a:solidFill>
            <a:srgbClr val="152545"/>
          </a:solidFill>
          <a:ln w="5080">
            <a:solidFill>
              <a:srgbClr val="5B8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292608"/>
            <a:ext cx="24688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5B8DF8"/>
                </a:solidFill>
              </a:rPr>
              <a:t>AVAILABLE · MIDDLE EAST &amp; NORTH AMERICA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7315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</a:rPr>
              <a:t>Driving Digital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508760"/>
            <a:ext cx="7315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</a:rPr>
              <a:t>Transformation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331720"/>
            <a:ext cx="8229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5B8DF8"/>
                </a:solidFill>
              </a:rPr>
              <a:t>Through AI, Data &amp; Enterprise Systems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2461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Shabih Hasnain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61188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888A0"/>
                </a:solidFill>
              </a:rPr>
              <a:t>Sr. Manager · Digital Transformation &amp; AI Enablement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93192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454558"/>
                </a:solidFill>
              </a:rPr>
              <a:t>shabih@cuttingedgeai.tech  ·  cuttingedgeai.tech  ·  calendly.com/shabih-hasnain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4434840"/>
            <a:ext cx="2011680" cy="1371600"/>
          </a:xfrm>
          <a:prstGeom prst="rect">
            <a:avLst/>
          </a:prstGeom>
          <a:solidFill>
            <a:srgbClr val="18181F"/>
          </a:solidFill>
          <a:ln w="635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4544568"/>
            <a:ext cx="1828800" cy="75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5B8DF8"/>
                </a:solidFill>
              </a:rPr>
              <a:t>23+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18922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888A0"/>
                </a:solidFill>
              </a:rPr>
              <a:t>Years Experience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06040" y="4434840"/>
            <a:ext cx="2011680" cy="1371600"/>
          </a:xfrm>
          <a:prstGeom prst="rect">
            <a:avLst/>
          </a:prstGeom>
          <a:solidFill>
            <a:srgbClr val="18181F"/>
          </a:solidFill>
          <a:ln w="635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697480" y="4544568"/>
            <a:ext cx="1828800" cy="75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5B8DF8"/>
                </a:solidFill>
              </a:rPr>
              <a:t>$30B+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97480" y="518922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888A0"/>
                </a:solidFill>
              </a:rPr>
              <a:t>Programs Supported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54880" y="4434840"/>
            <a:ext cx="2011680" cy="1371600"/>
          </a:xfrm>
          <a:prstGeom prst="rect">
            <a:avLst/>
          </a:prstGeom>
          <a:solidFill>
            <a:srgbClr val="18181F"/>
          </a:solidFill>
          <a:ln w="635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46320" y="4544568"/>
            <a:ext cx="1828800" cy="75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5B8DF8"/>
                </a:solidFill>
              </a:rPr>
              <a:t>120+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518922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888A0"/>
                </a:solidFill>
              </a:rPr>
              <a:t>Projects Delivered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03720" y="4434840"/>
            <a:ext cx="2011680" cy="1371600"/>
          </a:xfrm>
          <a:prstGeom prst="rect">
            <a:avLst/>
          </a:prstGeom>
          <a:solidFill>
            <a:srgbClr val="18181F"/>
          </a:solidFill>
          <a:ln w="635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95159" y="4544568"/>
            <a:ext cx="1828800" cy="75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5B8DF8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95159" y="518922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888A0"/>
                </a:solidFill>
              </a:rPr>
              <a:t>Countries Worked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52560" y="4434840"/>
            <a:ext cx="2011680" cy="1371600"/>
          </a:xfrm>
          <a:prstGeom prst="rect">
            <a:avLst/>
          </a:prstGeom>
          <a:solidFill>
            <a:srgbClr val="18181F"/>
          </a:solidFill>
          <a:ln w="635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4544568"/>
            <a:ext cx="1828800" cy="75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5B8DF8"/>
                </a:solidFill>
              </a:rPr>
              <a:t>600+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0" y="518922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888A0"/>
                </a:solidFill>
              </a:rPr>
              <a:t>Users Trained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601200" y="457200"/>
            <a:ext cx="2286000" cy="3474720"/>
          </a:xfrm>
          <a:prstGeom prst="rect">
            <a:avLst/>
          </a:prstGeom>
          <a:solidFill>
            <a:srgbClr val="18181F"/>
          </a:solidFill>
          <a:ln w="635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200" y="182880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454558"/>
                </a:solidFill>
              </a:rPr>
              <a:t>[ Photo ]</a:t>
            </a:r>
          </a:p>
        </p:txBody>
      </p:sp>
      <p:pic>
        <p:nvPicPr>
          <p:cNvPr id="29" name="Picture 28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842" y="365760"/>
            <a:ext cx="302895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60A5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60A5FA"/>
                </a:solidFill>
              </a:rPr>
              <a:t>PROJECT CONTROLS · REAL ESTATE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$20B+ Al Raha Beach Development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ALDAR Laing O'Rourke JV · Abu Dhabi, UAE · 2007–2009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Led the Primavera Contract Manager rollout across one of the Middle East's largest real estate programs — training 500–600 users and supporting 1,000 simultaneous active platform users.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Rolling out PCM to 1,000 users across a $20B program from diverse backgrounds — contractors, engineers, document controllers, commercial managers — in a compressed timeframe.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PCM platform configuration aligned to ALDAR LOR workflows. Role-based training for 500–600 users over 12 months. ACONEX integration managed. Monthly executive dashboards aggregating PCM, ACONEX &amp; P6.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28473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119329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Primavera PCM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668780" y="4919472"/>
            <a:ext cx="740664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741932" y="4937760"/>
            <a:ext cx="649224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ACONEX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519172" y="4919472"/>
            <a:ext cx="120700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592324" y="4937760"/>
            <a:ext cx="11155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Primavera P6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35908" y="4919472"/>
            <a:ext cx="182880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909060" y="4937760"/>
            <a:ext cx="1737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Executive Dashboards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$20B+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Program
value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1,000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Active
platform users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600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Users
trained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3 Systems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Consolidated
in dashboards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B923C"/>
                </a:solidFill>
              </a:rPr>
              <a:t>BUSINESS INTELLIGENCE · OIL &amp; GAS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Oracle Contracts + Maximo 8-Feed 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Cenovus Energy · Calgary, Canada · 2016–2018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Designed and implemented Oracle Contract Management across all Cenovus oil sands projects, and architected an 8-feed Maximo integration — reducing monthly reconciliation from weeks to 2–3 hours.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Cost Engineers spending 40–50 hrs/week on manual Access/Excel extraction. Monthly Maximo reconciliation taking several weeks with frequent discrepancies.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Oracle CM implementation across all oil sands projects. 8-feed bidirectional Maximo integration (AFEs, Contracts, POs, Vouchers, Receipts, Invoices, Actuals, Commitments). Oracle BI reporting &amp; Publisher templates.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82880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1737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Oracle Contract Mgmt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12848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IBM Maximo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74136" y="4919472"/>
            <a:ext cx="97383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447288" y="4937760"/>
            <a:ext cx="88239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Oracle BI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57700" y="4919472"/>
            <a:ext cx="175107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30852" y="4937760"/>
            <a:ext cx="165963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Oracle BI Publisher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18504" y="4919472"/>
            <a:ext cx="507491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91656" y="4937760"/>
            <a:ext cx="416051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SQL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923C"/>
                </a:solidFill>
              </a:rPr>
              <a:t>40–50h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Per week
saved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923C"/>
                </a:solidFill>
              </a:rPr>
              <a:t>8 Feeds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Integration
feeds built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923C"/>
                </a:solidFill>
              </a:rPr>
              <a:t>Weeks→2h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Monthly
reconciliation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923C"/>
                </a:solidFill>
              </a:rPr>
              <a:t>100%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Reconciliation
automated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60A5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60A5FA"/>
                </a:solidFill>
              </a:rPr>
              <a:t>PROJECT CONTROLS · WATER INFRASTRUCTURE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$850M Shuweihat Water Transmission Scheme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PROJACS International · Abu Dhabi, UAE · 2002–2006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Delivered the Primavera Expedition implementation for Abu Dhabi's critical $850M water infrastructure program — going live in 6 months against a 2-year planned timeline. The project that started a 23-year career.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Implementing Primavera Expedition across 4 geographically distributed UAE sites before cloud deployment existed. 2-year plan allocated — team had no precedent for compressing this timeline.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Requirements analysis &amp; full system configuration. Citrix-based multi-site deployment architecture. 6-month go-live (75% timeline compression). Structured training for 60 users across 4 sites.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82880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1737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Primavera Expedition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12848" y="4919472"/>
            <a:ext cx="182880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937760"/>
            <a:ext cx="1737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Citrix Remote Access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51376" y="4919472"/>
            <a:ext cx="198424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224528" y="4937760"/>
            <a:ext cx="1892807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Cost-Loaded Scheduling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45352" y="4919472"/>
            <a:ext cx="175107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18504" y="4937760"/>
            <a:ext cx="165963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Contract Management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$850M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Program
value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6 Months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Go-live vs
2-year plan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75%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Timeline
compressed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60A5FA"/>
                </a:solidFill>
              </a:rPr>
              <a:t>60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Users across
4 sites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A78BFA"/>
                </a:solidFill>
              </a:rPr>
              <a:t>PROJECT CONTROLS · ICONIC INFRASTRUCTURE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Palm Jumeirah Vehicular Tunnel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PROJACS International · Dubai, UAE · 2002–2006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Supported project controls on one of the world's most iconic construction programs — managing schedule updates, resource loading, and cost-loaded baseline tracking on a subaqueous tunnel beneath the Arabian Gulf.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Subaqueous tunnel construction with zero sequencing margin. High-profile pressure with dozens of contractor interfaces. Managed concurrently with the Shuweihat implementation.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Regular schedule update cycles incorporating contractor progress. Resource &amp; cost tracking in Primavera Expedition. Progress reporting &amp; variance analysis. Full application stewardship.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82880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1737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Primavera Expedition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12848" y="4919472"/>
            <a:ext cx="198424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937760"/>
            <a:ext cx="1892807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Cost-Loaded Scheduling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06824" y="4919472"/>
            <a:ext cx="507491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379976" y="4937760"/>
            <a:ext cx="416051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EVM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24044" y="4919472"/>
            <a:ext cx="159562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997196" y="4937760"/>
            <a:ext cx="150418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Resource Tracking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Iconic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World-famous
project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Subaqueous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Tunnel beneath
Arabian Gulf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Concurrent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With Shuweihat
implementation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23 yrs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Career built
from here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274320"/>
            <a:ext cx="11612880" cy="63093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50292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5B8DF8"/>
                </a:solidFill>
              </a:rPr>
              <a:t>── LET'S BUILD SOMETHING TRANSFORMATIVE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9144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</a:rPr>
              <a:t>Ready to drive your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554480"/>
            <a:ext cx="9144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5B8DF8"/>
                </a:solidFill>
              </a:rPr>
              <a:t>Digital Transformation?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4231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888A0"/>
                </a:solidFill>
              </a:rPr>
              <a:t>Available for executive leadership roles and consulting engagements across the Middle East &amp; North America.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3017520"/>
            <a:ext cx="2651760" cy="1005840"/>
          </a:xfrm>
          <a:prstGeom prst="rect">
            <a:avLst/>
          </a:prstGeom>
          <a:solidFill>
            <a:srgbClr val="111118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090672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5B8DF8"/>
                </a:solidFill>
              </a:rPr>
              <a:t>🌐  Website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3832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cuttingedgeai.tech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29000" y="3017520"/>
            <a:ext cx="2651760" cy="1005840"/>
          </a:xfrm>
          <a:prstGeom prst="rect">
            <a:avLst/>
          </a:prstGeom>
          <a:solidFill>
            <a:srgbClr val="111118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66160" y="3090672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5B8DF8"/>
                </a:solidFill>
              </a:rPr>
              <a:t>📧  Email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66160" y="33832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shabih@cuttingedgeai.tech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9359" y="3017520"/>
            <a:ext cx="2651760" cy="1005840"/>
          </a:xfrm>
          <a:prstGeom prst="rect">
            <a:avLst/>
          </a:prstGeom>
          <a:solidFill>
            <a:srgbClr val="111118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46520" y="3090672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5B8DF8"/>
                </a:solidFill>
              </a:rPr>
              <a:t>📅  Calendly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33832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calendly.com/shabih-hasnain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89719" y="3017520"/>
            <a:ext cx="2651760" cy="1005840"/>
          </a:xfrm>
          <a:prstGeom prst="rect">
            <a:avLst/>
          </a:prstGeom>
          <a:solidFill>
            <a:srgbClr val="111118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326880" y="3090672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5B8DF8"/>
                </a:solidFill>
              </a:rPr>
              <a:t>💼  LinkedIn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0" y="3383280"/>
            <a:ext cx="2377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linkedin.com/in/shabih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2519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454558"/>
                </a:solidFill>
              </a:rPr>
              <a:t>AVAILABLE FOR: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4526280"/>
            <a:ext cx="1956815" cy="274320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4544568"/>
            <a:ext cx="1819655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Executive Leadership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42615" y="4526280"/>
            <a:ext cx="2125065" cy="274320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734056" y="4544568"/>
            <a:ext cx="1987905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Digital Transformation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04841" y="4526280"/>
            <a:ext cx="1199692" cy="274320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996281" y="4544568"/>
            <a:ext cx="106253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AI Strategy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41694" y="4526280"/>
            <a:ext cx="1283817" cy="274320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333134" y="4544568"/>
            <a:ext cx="1146657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Oracle / PMO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662671" y="4526280"/>
            <a:ext cx="2040940" cy="274320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754111" y="4544568"/>
            <a:ext cx="190378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Training &amp; Enablement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840772" y="4526280"/>
            <a:ext cx="1536192" cy="274320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932212" y="4544568"/>
            <a:ext cx="1399032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ME &amp; NA Markets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5943600"/>
            <a:ext cx="11064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454558"/>
                </a:solidFill>
              </a:rPr>
              <a:t>Shabih Hasnain  ·  Sr. Manager, Digital Transformation &amp; AI Enablement  ·  cuttingedgeai.tech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22860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5B8DF8"/>
                </a:solidFill>
              </a:rPr>
              <a:t>── 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" y="5029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Who I Am &amp; What I Deliver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1234440"/>
            <a:ext cx="7132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888A0"/>
                </a:solidFill>
              </a:rPr>
              <a:t>Shabih Hasnain is a seasoned Digital Transformation &amp; AI Enablement Leader with 23+ years of proven impact across construction, energy, aviation, and public infrastructure. Currently serving as Sr. Manager of Digital Transformation at El-Seif Engineering &amp; Contracting in Saudi Arabia, he leads enterprise-wide AI adoption, intelligent automation, and data modernization — delivering measurable results including hundreds of hours per month recovered through automation.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2834640"/>
            <a:ext cx="2697480" cy="12801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84048" y="294436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🤖  AI Enablement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048" y="3291840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Claude, Copilot, n8n, Emergent, Lovable</a:t>
            </a:r>
          </a:p>
        </p:txBody>
      </p:sp>
      <p:sp>
        <p:nvSpPr>
          <p:cNvPr id="9" name="Rectangle 8"/>
          <p:cNvSpPr/>
          <p:nvPr/>
        </p:nvSpPr>
        <p:spPr>
          <a:xfrm>
            <a:off x="3154679" y="2834640"/>
            <a:ext cx="2697480" cy="12801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64408" y="294436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⚡  Digital Transformation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64408" y="3291840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Governance, BPO, Change Management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35040" y="2834640"/>
            <a:ext cx="2697480" cy="12801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44768" y="294436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📊  Business Intelligence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44768" y="3291840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Power BI, Tableau, SQL, Denodo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4320" y="4251960"/>
            <a:ext cx="2697480" cy="12801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4048" y="436168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☁️  Oracle &amp; Cloud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4048" y="4709160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Unifier, PCM, Contract Mgmt, APIs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154679" y="4251960"/>
            <a:ext cx="2697480" cy="12801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64408" y="436168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📐  Project Controls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64408" y="4709160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P6, EVM, Cost Control, Reporting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35040" y="4251960"/>
            <a:ext cx="2697480" cy="12801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44768" y="4361688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🏛️  PMO &amp; Governance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44768" y="4709160"/>
            <a:ext cx="24688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Portfolio Mgmt, Frameworks, Agile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52560" y="1188720"/>
            <a:ext cx="2834640" cy="53949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325880"/>
            <a:ext cx="2651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 i="0">
                <a:solidFill>
                  <a:srgbClr val="5B8DF8"/>
                </a:solidFill>
              </a:rPr>
              <a:t>KEY FIGURES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0" y="169164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5B8DF8"/>
                </a:solidFill>
              </a:rPr>
              <a:t>23+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0" y="2075688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Yrs Exp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0" y="2496312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5B8DF8"/>
                </a:solidFill>
              </a:rPr>
              <a:t>$30B+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0" y="28803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Programs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0" y="3300984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5B8DF8"/>
                </a:solidFill>
              </a:rPr>
              <a:t>6TB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4000" y="3685032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Data Migrated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44000" y="4105656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5B8DF8"/>
                </a:solidFill>
              </a:rPr>
              <a:t>98%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44000" y="4489704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Query Reduction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44000" y="4910328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5B8DF8"/>
                </a:solidFill>
              </a:rPr>
              <a:t>35%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44000" y="5294376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Adoption Increase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144000" y="571500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5B8DF8"/>
                </a:solidFill>
              </a:rPr>
              <a:t>600+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44000" y="6099048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Users Trained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18288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5B8DF8"/>
                </a:solidFill>
              </a:rPr>
              <a:t>── CAREER JOURNEY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" y="45720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23 Years of Impact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1417320" y="1234440"/>
            <a:ext cx="45720" cy="521208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298448" y="1243584"/>
            <a:ext cx="274320" cy="27432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" y="1188720"/>
            <a:ext cx="1143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2023–Present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188720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El-Seif Engineering &amp; Contracting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1435608"/>
            <a:ext cx="5303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5B8DF8"/>
                </a:solidFill>
              </a:rPr>
              <a:t>Sr. Manager, Digital Transformation · Saudi Arabia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1645920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InEight rollout · REST API integration · AI automation suite · Digital Governance Framework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8448" y="2029968"/>
            <a:ext cx="274320" cy="27432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" y="1975104"/>
            <a:ext cx="1143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2020–2023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37360" y="1975104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Metrolinx / Comtech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2221992"/>
            <a:ext cx="5303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5B8DF8"/>
                </a:solidFill>
              </a:rPr>
              <a:t>Migration Lead / Integration Manager · Toronto, Canada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432304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6TB Oracle migration · 120+ projects · Power BI rollout · P6+ECOSYS integration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98448" y="2816352"/>
            <a:ext cx="274320" cy="27432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" y="2761488"/>
            <a:ext cx="1143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2019–2020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761488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Trans Alta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37360" y="3008376"/>
            <a:ext cx="5303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5B8DF8"/>
                </a:solidFill>
              </a:rPr>
              <a:t>BI Developer · Calgary, Canada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3218688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98% Denodo query optimisation · 5 executive dashboards · COVID capacity dashboard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98448" y="3602736"/>
            <a:ext cx="274320" cy="27432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" y="3547872"/>
            <a:ext cx="1143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2016–2018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37360" y="3547872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Cenovus Energy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37360" y="3794760"/>
            <a:ext cx="5303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5B8DF8"/>
                </a:solidFill>
              </a:rPr>
              <a:t>Sr. Business Analyst — SCMT · Calgary, Canada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7360" y="4005072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Oracle CM implementation · 8-feed Maximo integration · Weeks → 2-3hr reconciliation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298448" y="4389120"/>
            <a:ext cx="274320" cy="27432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40" y="4334256"/>
            <a:ext cx="1143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2009–2011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37360" y="4334256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PARSONS International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37360" y="4581144"/>
            <a:ext cx="5303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5B8DF8"/>
                </a:solidFill>
              </a:rPr>
              <a:t>Program Controls Systems Manager · Abu Dhabi, UAE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37360" y="4791456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$10B+ Airport Expansion · ARES-PRISM · 60-80 hrs/month reporting savings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298448" y="5175503"/>
            <a:ext cx="274320" cy="27432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1440" y="5120640"/>
            <a:ext cx="1143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2007–2009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37360" y="5120640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ALDAR Laing O'Rourke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367527"/>
            <a:ext cx="5303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5B8DF8"/>
                </a:solidFill>
              </a:rPr>
              <a:t>Project Controls Manager · Abu Dhabi, UAE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37360" y="5577840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$20B Al Raha Beach · Largest PCM deployment in region · 1,000 active users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298448" y="5961888"/>
            <a:ext cx="274320" cy="27432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1440" y="5907024"/>
            <a:ext cx="1143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2002–2006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37360" y="5907024"/>
            <a:ext cx="5029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PROJACS International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37360" y="6153912"/>
            <a:ext cx="5303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5B8DF8"/>
                </a:solidFill>
              </a:rPr>
              <a:t>Project Controls Engineer · Abu Dhabi &amp; Dubai, UAE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737360" y="6364224"/>
            <a:ext cx="53035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50" b="0" i="0">
                <a:solidFill>
                  <a:srgbClr val="8888A0"/>
                </a:solidFill>
              </a:rPr>
              <a:t>$850M Shuweihat WTS (6 months vs 2-yr plan) · Palm Jumeirah Tunnel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315200" y="1097280"/>
            <a:ext cx="4572000" cy="5394960"/>
          </a:xfrm>
          <a:prstGeom prst="rect">
            <a:avLst/>
          </a:prstGeom>
          <a:solidFill>
            <a:srgbClr val="18181F"/>
          </a:solidFill>
          <a:ln w="508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406640" y="1207008"/>
            <a:ext cx="43891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5B8DF8"/>
                </a:solidFill>
              </a:rPr>
              <a:t>EDUCATION &amp; CREDENTIALS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452360" y="1600200"/>
            <a:ext cx="4297680" cy="749808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543800" y="1673352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🎓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046720" y="167335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Masters in Project Management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046720" y="1984248"/>
            <a:ext cx="3566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2007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452360" y="2514600"/>
            <a:ext cx="4297680" cy="749808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543800" y="2587752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💻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046720" y="258775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Bachelor of Computer Engineering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046720" y="2898648"/>
            <a:ext cx="3566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2002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452360" y="3429000"/>
            <a:ext cx="4297680" cy="749808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543800" y="3502152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🏆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046720" y="350215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PMP — PMI Certified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046720" y="3813048"/>
            <a:ext cx="3566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Valid 2021–2027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452360" y="4343400"/>
            <a:ext cx="4297680" cy="749808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7543800" y="4416552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⚙️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046720" y="441655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ARES PRISM Administration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046720" y="4727448"/>
            <a:ext cx="3566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2010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452360" y="5257800"/>
            <a:ext cx="4297680" cy="749808"/>
          </a:xfrm>
          <a:prstGeom prst="rect">
            <a:avLst/>
          </a:prstGeom>
          <a:solidFill>
            <a:srgbClr val="111118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7543800" y="5330952"/>
            <a:ext cx="457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FFFFFF"/>
                </a:solidFill>
              </a:rPr>
              <a:t>📋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046720" y="533095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Primavera CM Training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046720" y="5641848"/>
            <a:ext cx="35661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888A0"/>
                </a:solidFill>
              </a:rPr>
              <a:t>CMCS · 2006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5B8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5B8DF8"/>
                </a:solidFill>
              </a:rPr>
              <a:t>DIGITAL TRANSFORMATION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InEight Platform — Company-Wide Rollout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El-Seif Engineering &amp; Contracting · Saudi Arabia · 2023–Present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End-to-end implementation of InEight Project Management with a live two-way REST API integration with ACONEX, scaling to 80+ active users and permanently eliminating 80–100 hours per week of manual document entry.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35 document controllers manually re-entering data between ACONEX and InEight — 80–100 hrs/week lost, high error risk, unscalable.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Engineered a live bidirectional REST API integration. Designed phased project-by-project adoption strategy. Built automated executive dashboards. Created Digital Governance Framework.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InEight PM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35608" y="4919472"/>
            <a:ext cx="89611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508760" y="4937760"/>
            <a:ext cx="8046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REST API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41448" y="4919472"/>
            <a:ext cx="740664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514600" y="4937760"/>
            <a:ext cx="649224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ACONEX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91840" y="4919472"/>
            <a:ext cx="89611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364992" y="4937760"/>
            <a:ext cx="8046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Power BI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97680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70832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SharePoint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58968" y="4919472"/>
            <a:ext cx="740664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532120" y="4937760"/>
            <a:ext cx="649224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Claude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09360" y="4919472"/>
            <a:ext cx="81838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82512" y="4937760"/>
            <a:ext cx="72694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Copilot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80–100h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Per week
recovered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80+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Active
users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35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Controllers
freed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Manual
transfers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A78BFA"/>
                </a:solidFill>
              </a:rPr>
              <a:t>AI ENABLEMENT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Enterprise AI Workflow Automation Suite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El-Seif Engineering &amp; Contracting · Saudi Arabia · 2023–Present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Deployed a suite of intelligent automation workflows using Claude, Microsoft Copilot, n8n, Emergent, and Lovable — eliminating hundreds of hours of manual work per month across all departments.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Teams spending hundreds of hours monthly on report compilation, data re-entry, document formatting — consuming skilled professionals and slowing decisions.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Identified high-impact workflows. Built executive dashboard automation. Deployed n8n workflows. Implemented Claude &amp; Copilot across all departments. Created custom AI apps via Lovable &amp; Emergent. Ran data literacy program.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740664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649224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Claude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24712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97864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MS Copilot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0" y="4919472"/>
            <a:ext cx="507491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359152" y="4937760"/>
            <a:ext cx="416051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n8n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903220" y="4919472"/>
            <a:ext cx="89611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976372" y="4937760"/>
            <a:ext cx="8046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Emergent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09060" y="4919472"/>
            <a:ext cx="81838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982212" y="4937760"/>
            <a:ext cx="72694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Lovable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37176" y="4919472"/>
            <a:ext cx="89611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910328" y="4937760"/>
            <a:ext cx="8046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Power BI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843016" y="4919472"/>
            <a:ext cx="136245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16168" y="4937760"/>
            <a:ext cx="127101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Power Automate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100s hrs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Saved
monthly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35%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Self-service
adoption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AI platforms
deployed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A78BFA"/>
                </a:solidFill>
              </a:rPr>
              <a:t>All Depts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AI
adoption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34D399"/>
                </a:solidFill>
              </a:rPr>
              <a:t>DIGITAL TRANSFORMATION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PowerApps Site Inspection Digitization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El-Seif Engineering &amp; Contracting · Saudi Arabia · 2023–Present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Replaced entirely paper-based SOR and site inspection workflows with a custom PowerApps solution on iPads — enabling real-time photo uploads and recovering 4–5 hours per engineer per week.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Site engineers spending 4–5 hrs/week on paper forms, manual photo printing, and data re-entry. No real-time visibility. Data often incomplete or delayed by days.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Built custom PowerApps with native camera integration and form validation. Connected to SharePoint central database. Configured Power Automate notifications. Deployed on iPads with on-site training.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97383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88239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PowerApps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357884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31036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SharePoint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519172" y="4919472"/>
            <a:ext cx="136245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592324" y="4937760"/>
            <a:ext cx="127101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Power Automate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991356" y="4919472"/>
            <a:ext cx="1129284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064508" y="4937760"/>
            <a:ext cx="1037844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iPad/Tablet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230368" y="4919472"/>
            <a:ext cx="128473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303520" y="4937760"/>
            <a:ext cx="119329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Microsoft 365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4–5h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Per engineer
saved/week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Zero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Paper forms
remaining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100%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Data
completeness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Real-time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Central
database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5B8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5B8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5B8DF8"/>
                </a:solidFill>
              </a:rPr>
              <a:t>DATA MIGRATION · PROJECT CONTROLS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Oracle PCM → Unifier Migration (Metrolinx)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Metrolinx / Comtech · Toronto, Canada · 2020–2023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End-to-end migration of 120+ live projects and ~6TB of contract data from Oracle PCM to Oracle Unifier — delivered on time, within budget, and 2–3 months ahead of schedule through SQL-driven efficiency discovery.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120+ active projects with no freeze window. Fundamentally different PCM and Unifier data structures. Zero tolerance for data errors on publicly-funded transit programs.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Full data inventory &amp; SQL workflow analysis (saved 250–300 hrs). ETL pipeline design. Phased migration with live continuity. Tableau &amp; Power BI rollout to 200+ users. P6+ECOSYS integration.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36245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127101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Oracle Unifier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46504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819656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Oracle PCM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907792" y="4919472"/>
            <a:ext cx="507491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980944" y="4937760"/>
            <a:ext cx="416051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SQL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525012" y="4919472"/>
            <a:ext cx="89611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98164" y="4937760"/>
            <a:ext cx="8046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Power BI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30852" y="4919472"/>
            <a:ext cx="81838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604004" y="4937760"/>
            <a:ext cx="72694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Tableau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58968" y="4919472"/>
            <a:ext cx="120700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532120" y="4937760"/>
            <a:ext cx="11155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Primavera P6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75704" y="4919472"/>
            <a:ext cx="740664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848856" y="4937760"/>
            <a:ext cx="649224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ECOSYS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120+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Projects
migrated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~6 TB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Data
migrated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2–3 Months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Ahead of
schedule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5B8DF8"/>
                </a:solidFill>
              </a:rPr>
              <a:t>200+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BI users
onboarded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34D399"/>
                </a:solidFill>
              </a:rPr>
              <a:t>BUSINESS INTELLIGENCE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98% Query Reduction — Denodo BI (Trans Alta)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Trans Alta Corporation · Calgary, Canada · 2019–2020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Transformed Trans Alta's BI infrastructure by rebuilding Denodo virtual data models and VQL — cutting critical query execution from 40–50 minutes to 30–40 seconds, enabling near-real-time C-suite decision-making.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Critical reports taking 40–50 minutes to run. C-suite confidence in BI eroding. Denodo models built without performance optimisation across multiple source systems.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Full query performance diagnostic. Denodo VQL model reconstruction with push-down optimisation. Intelligent caching configuration. Role-based security &amp; data masking. 5 executive Power BI dashboards.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Denodo VQL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35608" y="4919472"/>
            <a:ext cx="89611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508760" y="4937760"/>
            <a:ext cx="8046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Power BI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41448" y="4919472"/>
            <a:ext cx="507491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514600" y="4937760"/>
            <a:ext cx="416051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SQL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058668" y="4919472"/>
            <a:ext cx="97383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131820" y="4937760"/>
            <a:ext cx="88239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REST APIs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42231" y="4919472"/>
            <a:ext cx="167335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215383" y="4937760"/>
            <a:ext cx="158191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Cloud Data Sources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925312" y="4919472"/>
            <a:ext cx="1362456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98464" y="4937760"/>
            <a:ext cx="1271016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RBAC &amp; Masking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98%+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Query time
reduction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40–50 min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Previous
execution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30–40 sec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New
execution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34D399"/>
                </a:solidFill>
              </a:rPr>
              <a:t>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Executive
dashboards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9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164592"/>
            <a:ext cx="4114800" cy="256032"/>
          </a:xfrm>
          <a:prstGeom prst="rect">
            <a:avLst/>
          </a:prstGeom>
          <a:solidFill>
            <a:srgbClr val="101830"/>
          </a:solidFill>
          <a:ln w="5080">
            <a:solidFill>
              <a:srgbClr val="FBBF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0040" y="182880"/>
            <a:ext cx="40233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BBF24"/>
                </a:solidFill>
              </a:rPr>
              <a:t>PROJECT CONTROLS · AVIATION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502920"/>
            <a:ext cx="82296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$10B+ Abu Dhabi Airport Expansion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11887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888A0"/>
                </a:solidFill>
              </a:rPr>
              <a:t>PARSONS International · Abu Dhabi, UAE · 2009–2011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36192"/>
            <a:ext cx="7132320" cy="100584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002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888A0"/>
                </a:solidFill>
              </a:rPr>
              <a:t>Supported a 150–200 person program management team on one of the Gulf's largest aviation infrastructure programs — implementing ARES-PRISM systems that replaced entirely manual reporting and saved 60–80 hours per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33472"/>
            <a:ext cx="3474720" cy="1920240"/>
          </a:xfrm>
          <a:prstGeom prst="rect">
            <a:avLst/>
          </a:prstGeom>
          <a:solidFill>
            <a:srgbClr val="1A0808"/>
          </a:solidFill>
          <a:ln w="5080">
            <a:solidFill>
              <a:srgbClr val="7F1D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F87171"/>
                </a:solidFill>
              </a:rPr>
              <a:t>⚠ CHALLENGE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150–200 professionals compiling monthly executive reports entirely by hand. Dozens of hours lost every month on a decade-long, publicly critical aviation megaprogram.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2633472"/>
            <a:ext cx="3474720" cy="1920240"/>
          </a:xfrm>
          <a:prstGeom prst="rect">
            <a:avLst/>
          </a:prstGeom>
          <a:solidFill>
            <a:srgbClr val="061A10"/>
          </a:solidFill>
          <a:ln w="5080">
            <a:solidFill>
              <a:srgbClr val="1453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77639" y="2697480"/>
            <a:ext cx="3291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34D399"/>
                </a:solidFill>
              </a:rPr>
              <a:t>✦ SOLUTION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44368"/>
            <a:ext cx="32918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888A0"/>
                </a:solidFill>
              </a:rPr>
              <a:t>Implemented ARES-PRISM &amp; PRISM G2 for full program controls. Configured monthly actuals &amp; commitment imports. Maintained P6 schedule integration. Automated executive reporting cycle.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4663440"/>
            <a:ext cx="18288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454558"/>
                </a:solidFill>
              </a:rPr>
              <a:t>TECHNOLOGY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4919472"/>
            <a:ext cx="1051560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47472" y="4937760"/>
            <a:ext cx="9601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ARES-PRISM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35608" y="4919472"/>
            <a:ext cx="896112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508760" y="4937760"/>
            <a:ext cx="804672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PRISM G2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41448" y="4919472"/>
            <a:ext cx="120700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514600" y="4937760"/>
            <a:ext cx="1115568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Primavera P6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758183" y="4919472"/>
            <a:ext cx="507491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831335" y="4937760"/>
            <a:ext cx="416051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EVM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375403" y="4919472"/>
            <a:ext cx="1984248" cy="256032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448555" y="4937760"/>
            <a:ext cx="1892807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5B8DF8"/>
                </a:solidFill>
              </a:rPr>
              <a:t>Contracts &amp; Variations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543800" y="146304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35240" y="150876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BF24"/>
                </a:solidFill>
              </a:rPr>
              <a:t>$10B+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35240" y="208483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Program
value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43800" y="274320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35240" y="278892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BF24"/>
                </a:solidFill>
              </a:rPr>
              <a:t>200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35240" y="336499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Professionals
supported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543800" y="4023360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35240" y="4069080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BF24"/>
                </a:solidFill>
              </a:rPr>
              <a:t>60–80h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35240" y="4645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Saved per
month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543800" y="5303519"/>
            <a:ext cx="4297680" cy="1143000"/>
          </a:xfrm>
          <a:prstGeom prst="rect">
            <a:avLst/>
          </a:prstGeom>
          <a:solidFill>
            <a:srgbClr val="18181F"/>
          </a:solidFill>
          <a:ln w="3810">
            <a:solidFill>
              <a:srgbClr val="2525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635240" y="5349239"/>
            <a:ext cx="4114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BBF24"/>
                </a:solidFill>
              </a:rPr>
              <a:t>10+ yrs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35240" y="592531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888A0"/>
                </a:solidFill>
              </a:rPr>
              <a:t>Program
duration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74320" y="6492240"/>
            <a:ext cx="7315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454558"/>
                </a:solidFill>
              </a:rPr>
              <a:t>cuttingedgeai.tech  ·  shabih@cuttingedgeai.tech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